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310" r:id="rId3"/>
    <p:sldId id="282" r:id="rId4"/>
    <p:sldId id="315" r:id="rId5"/>
    <p:sldId id="316" r:id="rId6"/>
    <p:sldId id="296" r:id="rId7"/>
    <p:sldId id="297" r:id="rId8"/>
    <p:sldId id="284" r:id="rId9"/>
    <p:sldId id="317" r:id="rId10"/>
    <p:sldId id="318" r:id="rId11"/>
    <p:sldId id="319" r:id="rId12"/>
    <p:sldId id="328" r:id="rId13"/>
    <p:sldId id="285" r:id="rId14"/>
    <p:sldId id="306" r:id="rId15"/>
    <p:sldId id="340" r:id="rId16"/>
    <p:sldId id="286" r:id="rId17"/>
    <p:sldId id="299" r:id="rId18"/>
    <p:sldId id="301" r:id="rId19"/>
    <p:sldId id="332" r:id="rId20"/>
    <p:sldId id="302" r:id="rId21"/>
    <p:sldId id="287" r:id="rId22"/>
    <p:sldId id="305" r:id="rId23"/>
    <p:sldId id="326" r:id="rId24"/>
    <p:sldId id="324" r:id="rId25"/>
    <p:sldId id="327" r:id="rId26"/>
    <p:sldId id="325" r:id="rId27"/>
    <p:sldId id="330" r:id="rId28"/>
    <p:sldId id="288" r:id="rId29"/>
    <p:sldId id="338" r:id="rId30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9" autoAdjust="0"/>
    <p:restoredTop sz="93689"/>
  </p:normalViewPr>
  <p:slideViewPr>
    <p:cSldViewPr snapToGrid="0" snapToObjects="1">
      <p:cViewPr varScale="1">
        <p:scale>
          <a:sx n="81" d="100"/>
          <a:sy n="81" d="100"/>
        </p:scale>
        <p:origin x="-336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ED77A-29B2-4DF3-892F-54859E65FE60}" type="datetimeFigureOut">
              <a:rPr lang="zh-CN" altLang="en-US" smtClean="0"/>
              <a:pPr/>
              <a:t>2017/9/3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101D9-EA78-4F4A-97E9-6091B6CD2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608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01D9-EA78-4F4A-97E9-6091B6CD2A1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508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22049" r="54675" b="21936"/>
          <a:stretch>
            <a:fillRect/>
          </a:stretch>
        </p:blipFill>
        <p:spPr>
          <a:xfrm>
            <a:off x="849510" y="-12701"/>
            <a:ext cx="10492980" cy="6858001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22697" y="2307026"/>
            <a:ext cx="11146606" cy="937764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48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3155230" y="3669185"/>
            <a:ext cx="2294080" cy="54989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anchor="t"/>
          <a:lstStyle>
            <a:lvl1pPr marL="0" indent="0" algn="ctr">
              <a:buNone/>
              <a:defRPr sz="14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6742690" y="3669184"/>
            <a:ext cx="2294080" cy="54989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anchor="t"/>
          <a:lstStyle>
            <a:lvl1pPr marL="0" indent="0" algn="ctr">
              <a:buNone/>
              <a:defRPr sz="14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155230" y="4448647"/>
            <a:ext cx="5881540" cy="508364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DF612-9F46-4A4B-91FE-9D9FA9053C4D}" type="datetimeFigureOut">
              <a:rPr lang="zh-CN" altLang="en-US" smtClean="0"/>
              <a:pPr/>
              <a:t>2017/9/3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1DA5C-7D63-4992-952C-DCFCAD0CB6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19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3920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AD6CE6-DDC2-4756-94C2-69C2FEDBBD01}" type="datetimeFigureOut">
              <a:rPr lang="zh-CN" altLang="en-US" smtClean="0"/>
              <a:pPr/>
              <a:t>2017/9/3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85785-3B3D-4378-8EBB-55E2C84970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487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558800" y="4165951"/>
            <a:ext cx="2413000" cy="2413000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7378700" y="203200"/>
            <a:ext cx="4419600" cy="4419600"/>
          </a:xfrm>
          <a:prstGeom prst="ellipse">
            <a:avLst/>
          </a:prstGeom>
        </p:spPr>
      </p:pic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801979" y="1020156"/>
            <a:ext cx="4588044" cy="88885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目录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1979" y="1909012"/>
            <a:ext cx="4588044" cy="40105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CONTENTS</a:t>
            </a:r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459832" y="2413000"/>
            <a:ext cx="9272338" cy="1059969"/>
          </a:xfrm>
          <a:prstGeom prst="rect">
            <a:avLst/>
          </a:prstGeom>
          <a:ln w="12700" cmpd="sng">
            <a:noFill/>
          </a:ln>
        </p:spPr>
        <p:txBody>
          <a:bodyPr vert="horz" anchor="t"/>
          <a:lstStyle>
            <a:lvl1pPr>
              <a:defRPr kumimoji="1" lang="zh-CN" altLang="en-US" sz="1400" b="0" dirty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marL="0" lvl="0" indent="0" algn="ctr">
              <a:lnSpc>
                <a:spcPct val="130000"/>
              </a:lnSpc>
              <a:buNone/>
            </a:pPr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459832" y="416732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1459831" y="462280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9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8433254" y="416732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30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3253" y="462280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31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4946542" y="416732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32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4946541" y="462280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558800" y="4165951"/>
            <a:ext cx="2413000" cy="2413000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7378700" y="203200"/>
            <a:ext cx="4419600" cy="4419600"/>
          </a:xfrm>
          <a:prstGeom prst="ellipse">
            <a:avLst/>
          </a:prstGeom>
        </p:spPr>
      </p:pic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801979" y="1020156"/>
            <a:ext cx="4588044" cy="88885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目录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1979" y="1909012"/>
            <a:ext cx="4588044" cy="40105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CONTENTS</a:t>
            </a:r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459832" y="2413000"/>
            <a:ext cx="9272338" cy="1059969"/>
          </a:xfrm>
          <a:prstGeom prst="rect">
            <a:avLst/>
          </a:prstGeom>
          <a:ln w="12700" cmpd="sng">
            <a:noFill/>
          </a:ln>
        </p:spPr>
        <p:txBody>
          <a:bodyPr vert="horz" anchor="t"/>
          <a:lstStyle>
            <a:lvl1pPr>
              <a:defRPr kumimoji="1" lang="zh-CN" altLang="en-US" sz="1400" b="0" dirty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marL="0" lvl="0" indent="0" algn="ctr">
              <a:lnSpc>
                <a:spcPct val="130000"/>
              </a:lnSpc>
              <a:buNone/>
            </a:pPr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79519" y="416732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79518" y="462280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31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3484482" y="416732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32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3483070" y="462280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9445" y="417130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6390855" y="462678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9294408" y="417130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9294407" y="462678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558800" y="4165951"/>
            <a:ext cx="2413000" cy="2413000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7378700" y="203200"/>
            <a:ext cx="4419600" cy="4419600"/>
          </a:xfrm>
          <a:prstGeom prst="ellipse">
            <a:avLst/>
          </a:prstGeom>
        </p:spPr>
      </p:pic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801979" y="1020156"/>
            <a:ext cx="4588044" cy="88885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目录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1979" y="1909012"/>
            <a:ext cx="4588044" cy="40105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CONTENTS</a:t>
            </a:r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459832" y="2413000"/>
            <a:ext cx="9272338" cy="1059969"/>
          </a:xfrm>
          <a:prstGeom prst="rect">
            <a:avLst/>
          </a:prstGeom>
          <a:ln w="12700" cmpd="sng">
            <a:noFill/>
          </a:ln>
        </p:spPr>
        <p:txBody>
          <a:bodyPr vert="horz" anchor="t"/>
          <a:lstStyle>
            <a:lvl1pPr marL="0" indent="0" algn="ctr">
              <a:lnSpc>
                <a:spcPct val="130000"/>
              </a:lnSpc>
              <a:buNone/>
              <a:defRPr sz="14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79519" y="4167324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79518" y="4622800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2892015" y="4165951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892013" y="4621427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5204511" y="4165951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204511" y="4621427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7517007" y="4167324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517007" y="4622800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9829503" y="4165951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9829502" y="4621427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558800" y="4165951"/>
            <a:ext cx="2413000" cy="2413000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7378700" y="203200"/>
            <a:ext cx="4419600" cy="4419600"/>
          </a:xfrm>
          <a:prstGeom prst="ellipse">
            <a:avLst/>
          </a:prstGeom>
        </p:spPr>
      </p:pic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801979" y="1020156"/>
            <a:ext cx="4588044" cy="88885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目录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1979" y="1909012"/>
            <a:ext cx="4588044" cy="40105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CONTENTS</a:t>
            </a:r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459832" y="2413000"/>
            <a:ext cx="9272338" cy="1059969"/>
          </a:xfrm>
          <a:prstGeom prst="rect">
            <a:avLst/>
          </a:prstGeom>
          <a:ln w="12700" cmpd="sng">
            <a:noFill/>
          </a:ln>
        </p:spPr>
        <p:txBody>
          <a:bodyPr vert="horz" anchor="t"/>
          <a:lstStyle>
            <a:lvl1pPr>
              <a:defRPr kumimoji="1" lang="zh-CN" altLang="en-US" sz="1400" b="0" dirty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marL="0" lvl="0" indent="0" algn="ctr">
              <a:lnSpc>
                <a:spcPct val="130000"/>
              </a:lnSpc>
              <a:buNone/>
            </a:pPr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4167324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58799" y="4622800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8797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408797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4258794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4258794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7958788" y="4167324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954761" y="4622800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9808784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9808783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4" hasCustomPrompt="1"/>
          </p:nvPr>
        </p:nvSpPr>
        <p:spPr>
          <a:xfrm>
            <a:off x="6108791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6108791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3882314" y="1181451"/>
            <a:ext cx="4495104" cy="4495104"/>
          </a:xfrm>
          <a:prstGeom prst="ellipse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5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2326105" y="2470485"/>
            <a:ext cx="7539792" cy="107482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2326105" y="3545305"/>
            <a:ext cx="7539792" cy="70772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44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>
            <a:fillRect/>
          </a:stretch>
        </p:blipFill>
        <p:spPr>
          <a:xfrm>
            <a:off x="8015258" y="-12700"/>
            <a:ext cx="4189442" cy="6858000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>
            <a:fillRect/>
          </a:stretch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  <p:sp>
        <p:nvSpPr>
          <p:cNvPr id="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85838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54115" t="20375" r="25555" b="20378"/>
          <a:stretch>
            <a:fillRect/>
          </a:stretch>
        </p:blipFill>
        <p:spPr>
          <a:xfrm>
            <a:off x="7739212" y="0"/>
            <a:ext cx="4452788" cy="6862813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19000"/>
            <a:lum/>
          </a:blip>
          <a:srcRect/>
          <a:stretch>
            <a:fillRect t="-2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9000"/>
            <a:lum/>
          </a:blip>
          <a:srcRect/>
          <a:stretch>
            <a:fillRect t="-2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4" y="183492"/>
            <a:ext cx="3066226" cy="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60469" y="2705725"/>
            <a:ext cx="78710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kumimoji="1" lang="zh-CN" altLang="en-US" sz="8000" b="1" dirty="0" smtClean="0">
                <a:latin typeface="Microsoft YaHei" charset="0"/>
                <a:ea typeface="Microsoft YaHei" charset="0"/>
                <a:cs typeface="Microsoft YaHei" charset="0"/>
              </a:rPr>
              <a:t>单 透 镜 望 远 镜</a:t>
            </a:r>
            <a:endParaRPr kumimoji="1" lang="en-US" altLang="zh-CN" sz="80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60113" y="4314827"/>
            <a:ext cx="3671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 smtClean="0">
                <a:latin typeface="Microsoft YaHei" charset="0"/>
                <a:ea typeface="Microsoft YaHei" charset="0"/>
                <a:cs typeface="Microsoft YaHei" charset="0"/>
              </a:rPr>
              <a:t>辽宁大学</a:t>
            </a:r>
            <a:endParaRPr kumimoji="1" lang="zh-CN" altLang="en-US" sz="32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722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4208074" y="-1922610"/>
            <a:ext cx="3775851" cy="110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35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888" y="1241306"/>
            <a:ext cx="9427191" cy="53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66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实验结果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THREE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椭圆 1135"/>
          <p:cNvSpPr>
            <a:spLocks noChangeArrowheads="1"/>
          </p:cNvSpPr>
          <p:nvPr/>
        </p:nvSpPr>
        <p:spPr bwMode="auto">
          <a:xfrm>
            <a:off x="573286" y="1381123"/>
            <a:ext cx="1473200" cy="1474788"/>
          </a:xfrm>
          <a:prstGeom prst="ellipse">
            <a:avLst/>
          </a:prstGeom>
          <a:solidFill>
            <a:schemeClr val="bg1"/>
          </a:solidFill>
          <a:ln w="9525">
            <a:solidFill>
              <a:srgbClr val="BDA16D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椭圆 1137"/>
          <p:cNvSpPr>
            <a:spLocks noChangeArrowheads="1"/>
          </p:cNvSpPr>
          <p:nvPr/>
        </p:nvSpPr>
        <p:spPr bwMode="auto">
          <a:xfrm>
            <a:off x="747911" y="1557336"/>
            <a:ext cx="1123950" cy="1122362"/>
          </a:xfrm>
          <a:prstGeom prst="ellipse">
            <a:avLst/>
          </a:prstGeom>
          <a:solidFill>
            <a:schemeClr val="bg1"/>
          </a:solidFill>
          <a:ln w="9525">
            <a:solidFill>
              <a:srgbClr val="BDA16D"/>
            </a:solidFill>
            <a:beve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zh-CN" sz="2800" dirty="0" smtClean="0">
                <a:solidFill>
                  <a:srgbClr val="2D4C79"/>
                </a:solidFill>
                <a:latin typeface="Impact" pitchFamily="34" charset="0"/>
                <a:sym typeface="Impact" pitchFamily="34" charset="0"/>
              </a:rPr>
              <a:t>23</a:t>
            </a:r>
            <a:r>
              <a:rPr lang="en-US" altLang="zh-CN" dirty="0" smtClean="0">
                <a:solidFill>
                  <a:srgbClr val="2D4C79"/>
                </a:solidFill>
                <a:latin typeface="Impact" pitchFamily="34" charset="0"/>
                <a:sym typeface="Impact" pitchFamily="34" charset="0"/>
              </a:rPr>
              <a:t>cm</a:t>
            </a:r>
            <a:endParaRPr lang="zh-CN" altLang="en-US" dirty="0">
              <a:solidFill>
                <a:srgbClr val="2D4C79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6149" name="椭圆 1138"/>
          <p:cNvSpPr>
            <a:spLocks noChangeArrowheads="1"/>
          </p:cNvSpPr>
          <p:nvPr/>
        </p:nvSpPr>
        <p:spPr bwMode="auto">
          <a:xfrm>
            <a:off x="3183191" y="1416050"/>
            <a:ext cx="1474787" cy="1474788"/>
          </a:xfrm>
          <a:prstGeom prst="ellipse">
            <a:avLst/>
          </a:prstGeom>
          <a:solidFill>
            <a:schemeClr val="bg1"/>
          </a:solidFill>
          <a:ln w="9525">
            <a:solidFill>
              <a:srgbClr val="E39A1D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0" name="椭圆 1141"/>
          <p:cNvSpPr>
            <a:spLocks noChangeArrowheads="1"/>
          </p:cNvSpPr>
          <p:nvPr/>
        </p:nvSpPr>
        <p:spPr bwMode="auto">
          <a:xfrm>
            <a:off x="5756577" y="1404937"/>
            <a:ext cx="1474787" cy="1474788"/>
          </a:xfrm>
          <a:prstGeom prst="ellipse">
            <a:avLst/>
          </a:prstGeom>
          <a:solidFill>
            <a:schemeClr val="bg1"/>
          </a:solidFill>
          <a:ln w="9525">
            <a:solidFill>
              <a:srgbClr val="BDA16D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1" name="文本框 1144"/>
          <p:cNvSpPr>
            <a:spLocks noChangeArrowheads="1"/>
          </p:cNvSpPr>
          <p:nvPr/>
        </p:nvSpPr>
        <p:spPr bwMode="auto">
          <a:xfrm>
            <a:off x="573286" y="3138486"/>
            <a:ext cx="1473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清晰正立</a:t>
            </a:r>
            <a:endParaRPr lang="zh-CN" altLang="en-US" dirty="0"/>
          </a:p>
        </p:txBody>
      </p:sp>
      <p:sp>
        <p:nvSpPr>
          <p:cNvPr id="6152" name="文本框 1146"/>
          <p:cNvSpPr>
            <a:spLocks noChangeArrowheads="1"/>
          </p:cNvSpPr>
          <p:nvPr/>
        </p:nvSpPr>
        <p:spPr bwMode="auto">
          <a:xfrm>
            <a:off x="3183191" y="3173413"/>
            <a:ext cx="14747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模糊放大正立</a:t>
            </a:r>
            <a:endParaRPr lang="zh-CN" altLang="en-US" sz="1600" b="1" dirty="0">
              <a:solidFill>
                <a:srgbClr val="E39A1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53" name="文本框 1147"/>
          <p:cNvSpPr>
            <a:spLocks noChangeArrowheads="1"/>
          </p:cNvSpPr>
          <p:nvPr/>
        </p:nvSpPr>
        <p:spPr bwMode="auto">
          <a:xfrm>
            <a:off x="5756577" y="3162300"/>
            <a:ext cx="14747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非常模糊</a:t>
            </a:r>
            <a:endParaRPr lang="zh-CN" altLang="en-US" sz="1600" b="1" dirty="0">
              <a:solidFill>
                <a:srgbClr val="BDA16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54" name="椭圆 1148"/>
          <p:cNvSpPr>
            <a:spLocks noChangeArrowheads="1"/>
          </p:cNvSpPr>
          <p:nvPr/>
        </p:nvSpPr>
        <p:spPr bwMode="auto">
          <a:xfrm>
            <a:off x="8306199" y="1419224"/>
            <a:ext cx="1474787" cy="1474788"/>
          </a:xfrm>
          <a:prstGeom prst="ellipse">
            <a:avLst/>
          </a:prstGeom>
          <a:solidFill>
            <a:schemeClr val="bg1"/>
          </a:solidFill>
          <a:ln w="9525">
            <a:solidFill>
              <a:srgbClr val="E39A1D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文本框 1151"/>
          <p:cNvSpPr>
            <a:spLocks noChangeArrowheads="1"/>
          </p:cNvSpPr>
          <p:nvPr/>
        </p:nvSpPr>
        <p:spPr bwMode="auto">
          <a:xfrm>
            <a:off x="8306199" y="3176587"/>
            <a:ext cx="14747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倒立模糊</a:t>
            </a:r>
            <a:endParaRPr lang="zh-CN" altLang="en-US" sz="1600" b="1" dirty="0">
              <a:solidFill>
                <a:srgbClr val="E39A1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157" name="矩形 1154"/>
          <p:cNvSpPr>
            <a:spLocks noChangeArrowheads="1"/>
          </p:cNvSpPr>
          <p:nvPr/>
        </p:nvSpPr>
        <p:spPr bwMode="auto">
          <a:xfrm>
            <a:off x="891978" y="831776"/>
            <a:ext cx="10451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物距为</a:t>
            </a:r>
            <a:r>
              <a:rPr lang="en-US" altLang="zh-CN" sz="24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78.5cm</a:t>
            </a:r>
            <a:r>
              <a:rPr lang="zh-CN" altLang="en-US" sz="24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，成像点为</a:t>
            </a:r>
            <a:r>
              <a:rPr lang="en-US" altLang="zh-CN" sz="24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36.682cm,</a:t>
            </a:r>
            <a:r>
              <a:rPr lang="zh-CN" altLang="en-US" sz="2400" b="1" dirty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小</a:t>
            </a:r>
            <a:r>
              <a:rPr lang="zh-CN" altLang="en-US" sz="24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孔直径为</a:t>
            </a:r>
            <a:r>
              <a:rPr lang="en-US" altLang="zh-CN" sz="24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1mm</a:t>
            </a:r>
            <a:r>
              <a:rPr lang="zh-CN" altLang="en-US" sz="24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，下列数据为孔镜距</a:t>
            </a:r>
            <a:endParaRPr lang="zh-CN" altLang="en-US" sz="2400" b="1" dirty="0">
              <a:solidFill>
                <a:srgbClr val="E39A1D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6158" name="椭圆 22"/>
          <p:cNvSpPr>
            <a:spLocks noChangeArrowheads="1"/>
          </p:cNvSpPr>
          <p:nvPr/>
        </p:nvSpPr>
        <p:spPr bwMode="auto">
          <a:xfrm>
            <a:off x="3359403" y="1592263"/>
            <a:ext cx="1123950" cy="1122362"/>
          </a:xfrm>
          <a:prstGeom prst="ellipse">
            <a:avLst/>
          </a:prstGeom>
          <a:solidFill>
            <a:schemeClr val="bg1"/>
          </a:solidFill>
          <a:ln w="9525">
            <a:solidFill>
              <a:srgbClr val="E39A1D"/>
            </a:solidFill>
            <a:beve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zh-CN" sz="2800" dirty="0" smtClean="0">
                <a:solidFill>
                  <a:srgbClr val="2D4C79"/>
                </a:solidFill>
                <a:latin typeface="Impact" pitchFamily="34" charset="0"/>
                <a:sym typeface="Impact" pitchFamily="34" charset="0"/>
              </a:rPr>
              <a:t>28 </a:t>
            </a:r>
            <a:r>
              <a:rPr lang="en-US" altLang="zh-CN" sz="2000" dirty="0" smtClean="0">
                <a:solidFill>
                  <a:srgbClr val="2D4C79"/>
                </a:solidFill>
                <a:latin typeface="Impact" pitchFamily="34" charset="0"/>
                <a:sym typeface="Impact" pitchFamily="34" charset="0"/>
              </a:rPr>
              <a:t>cm</a:t>
            </a:r>
            <a:endParaRPr lang="zh-CN" altLang="en-US" sz="2000" dirty="0">
              <a:solidFill>
                <a:srgbClr val="2D4C79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6159" name="椭圆 23"/>
          <p:cNvSpPr>
            <a:spLocks noChangeArrowheads="1"/>
          </p:cNvSpPr>
          <p:nvPr/>
        </p:nvSpPr>
        <p:spPr bwMode="auto">
          <a:xfrm>
            <a:off x="5932789" y="1581150"/>
            <a:ext cx="1123950" cy="1122362"/>
          </a:xfrm>
          <a:prstGeom prst="ellipse">
            <a:avLst/>
          </a:prstGeom>
          <a:solidFill>
            <a:schemeClr val="bg1"/>
          </a:solidFill>
          <a:ln w="9525">
            <a:solidFill>
              <a:srgbClr val="BDA16D"/>
            </a:solidFill>
            <a:beve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zh-CN" sz="2800" dirty="0" smtClean="0">
                <a:solidFill>
                  <a:srgbClr val="2D4C79"/>
                </a:solidFill>
                <a:latin typeface="Impact" pitchFamily="34" charset="0"/>
                <a:sym typeface="Impact" pitchFamily="34" charset="0"/>
              </a:rPr>
              <a:t>37</a:t>
            </a:r>
            <a:r>
              <a:rPr lang="en-US" altLang="zh-CN" dirty="0" smtClean="0">
                <a:solidFill>
                  <a:srgbClr val="2D4C79"/>
                </a:solidFill>
                <a:latin typeface="Impact" pitchFamily="34" charset="0"/>
                <a:sym typeface="Impact" pitchFamily="34" charset="0"/>
              </a:rPr>
              <a:t>cm</a:t>
            </a:r>
            <a:endParaRPr lang="zh-CN" altLang="en-US" dirty="0">
              <a:solidFill>
                <a:srgbClr val="2D4C79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6160" name="椭圆 24"/>
          <p:cNvSpPr>
            <a:spLocks noChangeArrowheads="1"/>
          </p:cNvSpPr>
          <p:nvPr/>
        </p:nvSpPr>
        <p:spPr bwMode="auto">
          <a:xfrm>
            <a:off x="8482411" y="1595437"/>
            <a:ext cx="1122363" cy="1122362"/>
          </a:xfrm>
          <a:prstGeom prst="ellipse">
            <a:avLst/>
          </a:prstGeom>
          <a:solidFill>
            <a:schemeClr val="bg1"/>
          </a:solidFill>
          <a:ln w="9525">
            <a:solidFill>
              <a:srgbClr val="E39A1D"/>
            </a:solidFill>
            <a:beve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zh-CN" sz="2800" dirty="0" smtClean="0">
                <a:solidFill>
                  <a:srgbClr val="2D4C79"/>
                </a:solidFill>
                <a:latin typeface="Impact" pitchFamily="34" charset="0"/>
                <a:sym typeface="Impact" pitchFamily="34" charset="0"/>
              </a:rPr>
              <a:t>44</a:t>
            </a:r>
            <a:r>
              <a:rPr lang="en-US" altLang="zh-CN" sz="2000" dirty="0" smtClean="0">
                <a:solidFill>
                  <a:srgbClr val="2D4C79"/>
                </a:solidFill>
                <a:latin typeface="Impact" pitchFamily="34" charset="0"/>
                <a:sym typeface="Impact" pitchFamily="34" charset="0"/>
              </a:rPr>
              <a:t>cm</a:t>
            </a:r>
            <a:endParaRPr lang="zh-CN" altLang="en-US" sz="2000" dirty="0">
              <a:solidFill>
                <a:srgbClr val="2D4C79"/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23" name="椭圆 1141"/>
          <p:cNvSpPr>
            <a:spLocks noChangeArrowheads="1"/>
          </p:cNvSpPr>
          <p:nvPr/>
        </p:nvSpPr>
        <p:spPr bwMode="auto">
          <a:xfrm>
            <a:off x="10606485" y="1404937"/>
            <a:ext cx="1474787" cy="1474788"/>
          </a:xfrm>
          <a:prstGeom prst="ellipse">
            <a:avLst/>
          </a:prstGeom>
          <a:solidFill>
            <a:schemeClr val="bg1"/>
          </a:solidFill>
          <a:ln w="9525">
            <a:solidFill>
              <a:srgbClr val="BDA16D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4" name="文本框 1147"/>
          <p:cNvSpPr>
            <a:spLocks noChangeArrowheads="1"/>
          </p:cNvSpPr>
          <p:nvPr/>
        </p:nvSpPr>
        <p:spPr bwMode="auto">
          <a:xfrm>
            <a:off x="10606485" y="3162300"/>
            <a:ext cx="14747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倒立清晰</a:t>
            </a:r>
            <a:endParaRPr lang="zh-CN" altLang="en-US" sz="1600" b="1" dirty="0">
              <a:solidFill>
                <a:srgbClr val="BDA16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5" name="椭圆 23"/>
          <p:cNvSpPr>
            <a:spLocks noChangeArrowheads="1"/>
          </p:cNvSpPr>
          <p:nvPr/>
        </p:nvSpPr>
        <p:spPr bwMode="auto">
          <a:xfrm>
            <a:off x="10782697" y="1581150"/>
            <a:ext cx="1123950" cy="1122362"/>
          </a:xfrm>
          <a:prstGeom prst="ellipse">
            <a:avLst/>
          </a:prstGeom>
          <a:solidFill>
            <a:schemeClr val="bg1"/>
          </a:solidFill>
          <a:ln w="9525">
            <a:solidFill>
              <a:srgbClr val="BDA16D"/>
            </a:solidFill>
            <a:beve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zh-CN" sz="2800" dirty="0" smtClean="0">
                <a:solidFill>
                  <a:srgbClr val="2D4C79"/>
                </a:solidFill>
                <a:latin typeface="Impact" pitchFamily="34" charset="0"/>
                <a:sym typeface="Impact" pitchFamily="34" charset="0"/>
              </a:rPr>
              <a:t>48</a:t>
            </a:r>
            <a:r>
              <a:rPr lang="en-US" altLang="zh-CN" sz="2000" dirty="0" smtClean="0">
                <a:solidFill>
                  <a:srgbClr val="2D4C79"/>
                </a:solidFill>
                <a:latin typeface="Impact" pitchFamily="34" charset="0"/>
                <a:sym typeface="Impact" pitchFamily="34" charset="0"/>
              </a:rPr>
              <a:t>cm</a:t>
            </a:r>
            <a:endParaRPr lang="zh-CN" altLang="en-US" sz="2000" dirty="0">
              <a:solidFill>
                <a:srgbClr val="2D4C79"/>
              </a:solidFill>
              <a:latin typeface="Impact" pitchFamily="34" charset="0"/>
              <a:sym typeface="Impact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" y="4052886"/>
            <a:ext cx="2600325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4277" y="4052884"/>
            <a:ext cx="2600325" cy="2600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4602" y="4052882"/>
            <a:ext cx="2600325" cy="2600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7407" y="4071439"/>
            <a:ext cx="2600325" cy="25960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195" y="4067169"/>
            <a:ext cx="2600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50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5800" y="1157287"/>
            <a:ext cx="97440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在上述条件下，物距为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78.5cm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，成像点为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36.682cm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清晰正立范围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20cm——26cm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模糊正立范围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27cm——32cm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模糊到不可分辨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33cm——39cm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模糊倒立范围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40cm——45cm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清晰倒立范围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46cm——50cm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16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实验原理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FOUR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5"/>
          <p:cNvSpPr>
            <a:spLocks noChangeArrowheads="1"/>
          </p:cNvSpPr>
          <p:nvPr/>
        </p:nvSpPr>
        <p:spPr bwMode="auto">
          <a:xfrm>
            <a:off x="5033963" y="1687513"/>
            <a:ext cx="58388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zh-CN" altLang="en-US" sz="2800" dirty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远处物体发出的光是发散</a:t>
            </a:r>
            <a:r>
              <a:rPr lang="zh-CN" altLang="en-US" sz="2800" dirty="0" smtClean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光</a:t>
            </a:r>
            <a:endParaRPr lang="en-US" altLang="zh-CN" sz="2800" dirty="0" smtClean="0">
              <a:solidFill>
                <a:srgbClr val="BDA16D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en-US" sz="2800" dirty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凸透镜折射后光线发生</a:t>
            </a:r>
            <a:r>
              <a:rPr lang="zh-CN" altLang="en-US" sz="2800" dirty="0" smtClean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会聚</a:t>
            </a:r>
            <a:endParaRPr lang="en-US" altLang="zh-CN" sz="2800" dirty="0">
              <a:solidFill>
                <a:srgbClr val="BDA16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4" name="TextBox 15"/>
          <p:cNvSpPr>
            <a:spLocks noChangeArrowheads="1"/>
          </p:cNvSpPr>
          <p:nvPr/>
        </p:nvSpPr>
        <p:spPr bwMode="auto">
          <a:xfrm>
            <a:off x="1214438" y="4505325"/>
            <a:ext cx="5083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457200" algn="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小孔可</a:t>
            </a:r>
            <a:r>
              <a:rPr lang="zh-CN" altLang="en-US" sz="2800" dirty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挡住光束的周边</a:t>
            </a:r>
            <a:r>
              <a:rPr lang="zh-CN" altLang="en-US" sz="2800" dirty="0" smtClean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部分</a:t>
            </a:r>
            <a:endParaRPr lang="en-US" altLang="zh-CN" sz="2800" dirty="0" smtClean="0">
              <a:solidFill>
                <a:srgbClr val="BDA16D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algn="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r>
              <a:rPr lang="zh-CN" altLang="en-US" sz="2800" dirty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到的是光束的中央部</a:t>
            </a:r>
            <a:r>
              <a:rPr lang="zh-CN" altLang="en-US" sz="2800" dirty="0" smtClean="0">
                <a:solidFill>
                  <a:srgbClr val="BDA16D"/>
                </a:solidFill>
                <a:latin typeface="微软雅黑" pitchFamily="34" charset="-122"/>
                <a:ea typeface="微软雅黑" pitchFamily="34" charset="-122"/>
              </a:rPr>
              <a:t>分</a:t>
            </a:r>
            <a:endParaRPr lang="zh-CN" altLang="en-US" sz="2800" dirty="0">
              <a:solidFill>
                <a:srgbClr val="BDA16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5" name="矩形 33"/>
          <p:cNvSpPr>
            <a:spLocks noChangeArrowheads="1"/>
          </p:cNvSpPr>
          <p:nvPr/>
        </p:nvSpPr>
        <p:spPr bwMode="auto">
          <a:xfrm>
            <a:off x="5434013" y="1111371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32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凸透镜</a:t>
            </a:r>
            <a:endParaRPr lang="zh-CN" altLang="en-US" sz="3200" b="1" dirty="0">
              <a:solidFill>
                <a:srgbClr val="E39A1D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5126" name="矩形 34"/>
          <p:cNvSpPr>
            <a:spLocks noChangeArrowheads="1"/>
          </p:cNvSpPr>
          <p:nvPr/>
        </p:nvSpPr>
        <p:spPr bwMode="auto">
          <a:xfrm>
            <a:off x="5292210" y="3920550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小孔</a:t>
            </a:r>
            <a:endParaRPr lang="zh-CN" altLang="en-US" sz="3200" b="1" dirty="0">
              <a:solidFill>
                <a:srgbClr val="E39A1D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3" y="904875"/>
            <a:ext cx="3507582" cy="23383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7922" y="3481785"/>
            <a:ext cx="3054865" cy="30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28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1925" y="3277285"/>
            <a:ext cx="4365887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一个发光的普通物体，不管其是主动发光还是被动发光，产生的是漫射光，漫无目标地向四周空间照射。</a:t>
            </a:r>
          </a:p>
        </p:txBody>
      </p:sp>
      <p:sp>
        <p:nvSpPr>
          <p:cNvPr id="6" name="矩形 5"/>
          <p:cNvSpPr/>
          <p:nvPr/>
        </p:nvSpPr>
        <p:spPr>
          <a:xfrm>
            <a:off x="991925" y="1562758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000000"/>
                </a:solidFill>
                <a:latin typeface="Segoe UI"/>
                <a:ea typeface="微软雅黑"/>
              </a:rPr>
              <a:t>小孔的作用</a:t>
            </a:r>
            <a:endParaRPr lang="zh-CN" altLang="en-US" sz="4400" b="1" dirty="0">
              <a:solidFill>
                <a:srgbClr val="000000"/>
              </a:solidFill>
              <a:latin typeface="Segoe UI"/>
              <a:ea typeface="微软雅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8080" y="2805280"/>
            <a:ext cx="4813794" cy="296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845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77" y="1255593"/>
            <a:ext cx="4346813" cy="43468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0609" y="1103193"/>
            <a:ext cx="4487838" cy="44878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8991" y="6005015"/>
            <a:ext cx="37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没有透镜，没有孔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372066" y="5972749"/>
            <a:ext cx="37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有透镜，没有孔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3893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4375" y="1414463"/>
            <a:ext cx="5529263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小孔将大部分光线挡住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使得物体上每个位置只有小孔方向伞状射线通过小孔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这样伞状斜线就会在小孔产生相交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相交使斜线头尾以小孔轴向产生对称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对称使透过小孔的光线产生倒立的像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如果闭上眼睛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若眼皮是平面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倒像就会产生在眼皮上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但是瞳孔接受的物体光线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只是物体每个位置发出伞状射线中的一条射线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而这条射线与小孔无关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所以透过小孔与不透过小孔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这条射线在瞳孔产生的像都是正常状态时的正立像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638" y="1752600"/>
            <a:ext cx="5715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94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发展历史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分析讨论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FIVE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2"/>
          <a:srcRect l="48897"/>
          <a:stretch>
            <a:fillRect/>
          </a:stretch>
        </p:blipFill>
        <p:spPr>
          <a:xfrm>
            <a:off x="0" y="356349"/>
            <a:ext cx="3137336" cy="6145301"/>
          </a:xfrm>
          <a:prstGeom prst="rect">
            <a:avLst/>
          </a:prstGeom>
        </p:spPr>
      </p:pic>
      <p:grpSp>
        <p:nvGrpSpPr>
          <p:cNvPr id="81" name="组合 76"/>
          <p:cNvGrpSpPr/>
          <p:nvPr/>
        </p:nvGrpSpPr>
        <p:grpSpPr>
          <a:xfrm>
            <a:off x="-25400" y="646062"/>
            <a:ext cx="4494766" cy="5563200"/>
            <a:chOff x="-25400" y="646062"/>
            <a:chExt cx="4494766" cy="5563200"/>
          </a:xfrm>
        </p:grpSpPr>
        <p:grpSp>
          <p:nvGrpSpPr>
            <p:cNvPr id="82" name="组合 11"/>
            <p:cNvGrpSpPr/>
            <p:nvPr/>
          </p:nvGrpSpPr>
          <p:grpSpPr>
            <a:xfrm>
              <a:off x="-25400" y="702733"/>
              <a:ext cx="4470400" cy="2751667"/>
              <a:chOff x="-25400" y="702733"/>
              <a:chExt cx="4470400" cy="2751667"/>
            </a:xfrm>
          </p:grpSpPr>
          <p:sp>
            <p:nvSpPr>
              <p:cNvPr id="93" name="任意多边形 8"/>
              <p:cNvSpPr/>
              <p:nvPr/>
            </p:nvSpPr>
            <p:spPr>
              <a:xfrm>
                <a:off x="-8467" y="702733"/>
                <a:ext cx="4453467" cy="2743200"/>
              </a:xfrm>
              <a:custGeom>
                <a:avLst/>
                <a:gdLst>
                  <a:gd name="connsiteX0" fmla="*/ 0 w 4453467"/>
                  <a:gd name="connsiteY0" fmla="*/ 2743200 h 2743200"/>
                  <a:gd name="connsiteX1" fmla="*/ 1837267 w 4453467"/>
                  <a:gd name="connsiteY1" fmla="*/ 0 h 2743200"/>
                  <a:gd name="connsiteX2" fmla="*/ 4453467 w 4453467"/>
                  <a:gd name="connsiteY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467" h="2743200">
                    <a:moveTo>
                      <a:pt x="0" y="2743200"/>
                    </a:moveTo>
                    <a:lnTo>
                      <a:pt x="1837267" y="0"/>
                    </a:lnTo>
                    <a:lnTo>
                      <a:pt x="4453467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94" name="任意多边形 9"/>
              <p:cNvSpPr/>
              <p:nvPr/>
            </p:nvSpPr>
            <p:spPr>
              <a:xfrm>
                <a:off x="-25400" y="1786467"/>
                <a:ext cx="4445000" cy="1659466"/>
              </a:xfrm>
              <a:custGeom>
                <a:avLst/>
                <a:gdLst>
                  <a:gd name="connsiteX0" fmla="*/ 0 w 4445000"/>
                  <a:gd name="connsiteY0" fmla="*/ 1659466 h 1659466"/>
                  <a:gd name="connsiteX1" fmla="*/ 2472267 w 4445000"/>
                  <a:gd name="connsiteY1" fmla="*/ 0 h 1659466"/>
                  <a:gd name="connsiteX2" fmla="*/ 4445000 w 4445000"/>
                  <a:gd name="connsiteY2" fmla="*/ 0 h 16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00" h="1659466">
                    <a:moveTo>
                      <a:pt x="0" y="1659466"/>
                    </a:moveTo>
                    <a:lnTo>
                      <a:pt x="2472267" y="0"/>
                    </a:lnTo>
                    <a:lnTo>
                      <a:pt x="444500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95" name="任意多边形 10"/>
              <p:cNvSpPr/>
              <p:nvPr/>
            </p:nvSpPr>
            <p:spPr>
              <a:xfrm>
                <a:off x="-25400" y="2861733"/>
                <a:ext cx="4394200" cy="592667"/>
              </a:xfrm>
              <a:custGeom>
                <a:avLst/>
                <a:gdLst>
                  <a:gd name="connsiteX0" fmla="*/ 0 w 4394200"/>
                  <a:gd name="connsiteY0" fmla="*/ 592667 h 592667"/>
                  <a:gd name="connsiteX1" fmla="*/ 2912533 w 4394200"/>
                  <a:gd name="connsiteY1" fmla="*/ 0 h 592667"/>
                  <a:gd name="connsiteX2" fmla="*/ 4394200 w 4394200"/>
                  <a:gd name="connsiteY2" fmla="*/ 0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4200" h="592667">
                    <a:moveTo>
                      <a:pt x="0" y="592667"/>
                    </a:moveTo>
                    <a:lnTo>
                      <a:pt x="2912533" y="0"/>
                    </a:lnTo>
                    <a:lnTo>
                      <a:pt x="439420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</p:grpSp>
        <p:grpSp>
          <p:nvGrpSpPr>
            <p:cNvPr id="83" name="组合 12"/>
            <p:cNvGrpSpPr/>
            <p:nvPr/>
          </p:nvGrpSpPr>
          <p:grpSpPr>
            <a:xfrm flipV="1">
              <a:off x="-25400" y="3403598"/>
              <a:ext cx="4470400" cy="2751667"/>
              <a:chOff x="-25400" y="702733"/>
              <a:chExt cx="4470400" cy="2751667"/>
            </a:xfrm>
          </p:grpSpPr>
          <p:sp>
            <p:nvSpPr>
              <p:cNvPr id="90" name="任意多边形 13"/>
              <p:cNvSpPr/>
              <p:nvPr/>
            </p:nvSpPr>
            <p:spPr>
              <a:xfrm>
                <a:off x="-8467" y="702733"/>
                <a:ext cx="4453467" cy="2743200"/>
              </a:xfrm>
              <a:custGeom>
                <a:avLst/>
                <a:gdLst>
                  <a:gd name="connsiteX0" fmla="*/ 0 w 4453467"/>
                  <a:gd name="connsiteY0" fmla="*/ 2743200 h 2743200"/>
                  <a:gd name="connsiteX1" fmla="*/ 1837267 w 4453467"/>
                  <a:gd name="connsiteY1" fmla="*/ 0 h 2743200"/>
                  <a:gd name="connsiteX2" fmla="*/ 4453467 w 4453467"/>
                  <a:gd name="connsiteY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467" h="2743200">
                    <a:moveTo>
                      <a:pt x="0" y="2743200"/>
                    </a:moveTo>
                    <a:lnTo>
                      <a:pt x="1837267" y="0"/>
                    </a:lnTo>
                    <a:lnTo>
                      <a:pt x="4453467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91" name="任意多边形 14"/>
              <p:cNvSpPr/>
              <p:nvPr/>
            </p:nvSpPr>
            <p:spPr>
              <a:xfrm>
                <a:off x="-25400" y="1786467"/>
                <a:ext cx="4445000" cy="1659466"/>
              </a:xfrm>
              <a:custGeom>
                <a:avLst/>
                <a:gdLst>
                  <a:gd name="connsiteX0" fmla="*/ 0 w 4445000"/>
                  <a:gd name="connsiteY0" fmla="*/ 1659466 h 1659466"/>
                  <a:gd name="connsiteX1" fmla="*/ 2472267 w 4445000"/>
                  <a:gd name="connsiteY1" fmla="*/ 0 h 1659466"/>
                  <a:gd name="connsiteX2" fmla="*/ 4445000 w 4445000"/>
                  <a:gd name="connsiteY2" fmla="*/ 0 h 16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00" h="1659466">
                    <a:moveTo>
                      <a:pt x="0" y="1659466"/>
                    </a:moveTo>
                    <a:lnTo>
                      <a:pt x="2472267" y="0"/>
                    </a:lnTo>
                    <a:lnTo>
                      <a:pt x="444500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92" name="任意多边形 15"/>
              <p:cNvSpPr/>
              <p:nvPr/>
            </p:nvSpPr>
            <p:spPr>
              <a:xfrm>
                <a:off x="-25400" y="2861733"/>
                <a:ext cx="4394200" cy="592667"/>
              </a:xfrm>
              <a:custGeom>
                <a:avLst/>
                <a:gdLst>
                  <a:gd name="connsiteX0" fmla="*/ 0 w 4394200"/>
                  <a:gd name="connsiteY0" fmla="*/ 592667 h 592667"/>
                  <a:gd name="connsiteX1" fmla="*/ 2912533 w 4394200"/>
                  <a:gd name="connsiteY1" fmla="*/ 0 h 592667"/>
                  <a:gd name="connsiteX2" fmla="*/ 4394200 w 4394200"/>
                  <a:gd name="connsiteY2" fmla="*/ 0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4200" h="592667">
                    <a:moveTo>
                      <a:pt x="0" y="592667"/>
                    </a:moveTo>
                    <a:lnTo>
                      <a:pt x="2912533" y="0"/>
                    </a:lnTo>
                    <a:lnTo>
                      <a:pt x="439420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</p:grpSp>
        <p:sp>
          <p:nvSpPr>
            <p:cNvPr id="84" name="椭圆 83"/>
            <p:cNvSpPr/>
            <p:nvPr/>
          </p:nvSpPr>
          <p:spPr>
            <a:xfrm>
              <a:off x="4361366" y="646062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4361366" y="173246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4361366" y="2814032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4361366" y="3933800"/>
              <a:ext cx="108000" cy="108000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361366" y="5017531"/>
              <a:ext cx="108000" cy="108000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361366" y="6101262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</p:grpSp>
      <p:grpSp>
        <p:nvGrpSpPr>
          <p:cNvPr id="157" name="组 156"/>
          <p:cNvGrpSpPr/>
          <p:nvPr/>
        </p:nvGrpSpPr>
        <p:grpSpPr>
          <a:xfrm>
            <a:off x="4568825" y="438589"/>
            <a:ext cx="3756060" cy="509896"/>
            <a:chOff x="4568825" y="438589"/>
            <a:chExt cx="3756060" cy="509896"/>
          </a:xfrm>
        </p:grpSpPr>
        <p:grpSp>
          <p:nvGrpSpPr>
            <p:cNvPr id="98" name="组合 23"/>
            <p:cNvGrpSpPr/>
            <p:nvPr/>
          </p:nvGrpSpPr>
          <p:grpSpPr>
            <a:xfrm>
              <a:off x="4568825" y="438589"/>
              <a:ext cx="3756060" cy="509896"/>
              <a:chOff x="888096" y="1000203"/>
              <a:chExt cx="6954302" cy="944066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911225" y="1045635"/>
                <a:ext cx="6931173" cy="872065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</p:grpSp>
        <p:sp>
          <p:nvSpPr>
            <p:cNvPr id="99" name="矩形 98"/>
            <p:cNvSpPr/>
            <p:nvPr/>
          </p:nvSpPr>
          <p:spPr>
            <a:xfrm>
              <a:off x="4677733" y="513965"/>
              <a:ext cx="3416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Segoe UI"/>
                </a:rPr>
                <a:t>通过放大镜可以看到多大的像？</a:t>
              </a:r>
            </a:p>
          </p:txBody>
        </p:sp>
      </p:grpSp>
      <p:grpSp>
        <p:nvGrpSpPr>
          <p:cNvPr id="158" name="组 157"/>
          <p:cNvGrpSpPr/>
          <p:nvPr/>
        </p:nvGrpSpPr>
        <p:grpSpPr>
          <a:xfrm>
            <a:off x="4568825" y="1526425"/>
            <a:ext cx="3756060" cy="509896"/>
            <a:chOff x="4568825" y="1526425"/>
            <a:chExt cx="3756060" cy="509896"/>
          </a:xfrm>
        </p:grpSpPr>
        <p:grpSp>
          <p:nvGrpSpPr>
            <p:cNvPr id="107" name="组合 80"/>
            <p:cNvGrpSpPr/>
            <p:nvPr/>
          </p:nvGrpSpPr>
          <p:grpSpPr>
            <a:xfrm>
              <a:off x="4568825" y="1526425"/>
              <a:ext cx="3756060" cy="509896"/>
              <a:chOff x="888096" y="1000203"/>
              <a:chExt cx="6954302" cy="944066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911225" y="1045635"/>
                <a:ext cx="6931173" cy="872065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</p:grpSp>
        <p:sp>
          <p:nvSpPr>
            <p:cNvPr id="108" name="矩形 107"/>
            <p:cNvSpPr/>
            <p:nvPr/>
          </p:nvSpPr>
          <p:spPr>
            <a:xfrm>
              <a:off x="4677733" y="1601801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Segoe UI"/>
                </a:rPr>
                <a:t>影响</a:t>
              </a:r>
              <a:r>
                <a:rPr lang="zh-CN" altLang="en-US" b="1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egoe UI"/>
                </a:rPr>
                <a:t>清晰度的</a:t>
              </a:r>
              <a:r>
                <a:rPr lang="zh-CN" altLang="en-US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Segoe UI"/>
                </a:rPr>
                <a:t>因素？</a:t>
              </a:r>
              <a:endParaRPr lang="en-US" altLang="zh-CN" b="1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endParaRPr>
            </a:p>
          </p:txBody>
        </p:sp>
      </p:grpSp>
      <p:grpSp>
        <p:nvGrpSpPr>
          <p:cNvPr id="159" name="组 158"/>
          <p:cNvGrpSpPr/>
          <p:nvPr/>
        </p:nvGrpSpPr>
        <p:grpSpPr>
          <a:xfrm>
            <a:off x="4568825" y="2631798"/>
            <a:ext cx="3756060" cy="509896"/>
            <a:chOff x="4568825" y="2631798"/>
            <a:chExt cx="3756060" cy="509896"/>
          </a:xfrm>
        </p:grpSpPr>
        <p:grpSp>
          <p:nvGrpSpPr>
            <p:cNvPr id="116" name="组合 89"/>
            <p:cNvGrpSpPr/>
            <p:nvPr/>
          </p:nvGrpSpPr>
          <p:grpSpPr>
            <a:xfrm>
              <a:off x="4568825" y="2631798"/>
              <a:ext cx="3756060" cy="509896"/>
              <a:chOff x="888096" y="1000203"/>
              <a:chExt cx="6954302" cy="944066"/>
            </a:xfrm>
          </p:grpSpPr>
          <p:sp>
            <p:nvSpPr>
              <p:cNvPr id="118" name="矩形 117"/>
              <p:cNvSpPr/>
              <p:nvPr/>
            </p:nvSpPr>
            <p:spPr>
              <a:xfrm>
                <a:off x="911225" y="1045635"/>
                <a:ext cx="6931173" cy="872065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4677733" y="2707174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egoe UI"/>
                </a:rPr>
                <a:t>影响</a:t>
              </a:r>
              <a:r>
                <a:rPr lang="zh-CN" altLang="en-US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Segoe UI"/>
                </a:rPr>
                <a:t>亮度</a:t>
              </a:r>
              <a:r>
                <a:rPr lang="zh-CN" altLang="en-US" b="1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egoe UI"/>
                </a:rPr>
                <a:t>的</a:t>
              </a:r>
              <a:r>
                <a:rPr lang="zh-CN" altLang="en-US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Segoe UI"/>
                </a:rPr>
                <a:t>因素？</a:t>
              </a:r>
              <a:endParaRPr lang="en-US" altLang="zh-CN" b="1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endParaRPr>
            </a:p>
          </p:txBody>
        </p:sp>
      </p:grpSp>
      <p:grpSp>
        <p:nvGrpSpPr>
          <p:cNvPr id="160" name="组 159"/>
          <p:cNvGrpSpPr/>
          <p:nvPr/>
        </p:nvGrpSpPr>
        <p:grpSpPr>
          <a:xfrm>
            <a:off x="4568825" y="3727758"/>
            <a:ext cx="3756060" cy="509896"/>
            <a:chOff x="4568825" y="3727758"/>
            <a:chExt cx="3756060" cy="509896"/>
          </a:xfrm>
        </p:grpSpPr>
        <p:grpSp>
          <p:nvGrpSpPr>
            <p:cNvPr id="125" name="组合 98"/>
            <p:cNvGrpSpPr/>
            <p:nvPr/>
          </p:nvGrpSpPr>
          <p:grpSpPr>
            <a:xfrm>
              <a:off x="4568825" y="3727758"/>
              <a:ext cx="3756060" cy="509896"/>
              <a:chOff x="888096" y="1000203"/>
              <a:chExt cx="6954302" cy="944066"/>
            </a:xfrm>
          </p:grpSpPr>
          <p:sp>
            <p:nvSpPr>
              <p:cNvPr id="127" name="矩形 126"/>
              <p:cNvSpPr/>
              <p:nvPr/>
            </p:nvSpPr>
            <p:spPr>
              <a:xfrm>
                <a:off x="911225" y="1045635"/>
                <a:ext cx="6931173" cy="872065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</p:grpSp>
        <p:sp>
          <p:nvSpPr>
            <p:cNvPr id="126" name="矩形 125"/>
            <p:cNvSpPr/>
            <p:nvPr/>
          </p:nvSpPr>
          <p:spPr>
            <a:xfrm>
              <a:off x="4677733" y="380313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altLang="zh-CN" b="1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endParaRPr>
            </a:p>
          </p:txBody>
        </p:sp>
      </p:grpSp>
      <p:grpSp>
        <p:nvGrpSpPr>
          <p:cNvPr id="161" name="组 160"/>
          <p:cNvGrpSpPr/>
          <p:nvPr/>
        </p:nvGrpSpPr>
        <p:grpSpPr>
          <a:xfrm>
            <a:off x="4568825" y="4815386"/>
            <a:ext cx="3756060" cy="509896"/>
            <a:chOff x="4568825" y="4815386"/>
            <a:chExt cx="3756060" cy="509896"/>
          </a:xfrm>
        </p:grpSpPr>
        <p:grpSp>
          <p:nvGrpSpPr>
            <p:cNvPr id="134" name="组合 107"/>
            <p:cNvGrpSpPr/>
            <p:nvPr/>
          </p:nvGrpSpPr>
          <p:grpSpPr>
            <a:xfrm>
              <a:off x="4568825" y="4815386"/>
              <a:ext cx="3756060" cy="509896"/>
              <a:chOff x="888096" y="1000203"/>
              <a:chExt cx="6954302" cy="944066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911225" y="1045635"/>
                <a:ext cx="6931173" cy="872065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</p:grpSp>
        <p:sp>
          <p:nvSpPr>
            <p:cNvPr id="135" name="矩形 134"/>
            <p:cNvSpPr/>
            <p:nvPr/>
          </p:nvSpPr>
          <p:spPr>
            <a:xfrm>
              <a:off x="4677733" y="4890762"/>
              <a:ext cx="3647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Segoe UI"/>
                </a:rPr>
                <a:t>为什么会观察到正立和倒立的像？</a:t>
              </a:r>
              <a:endParaRPr lang="en-US" altLang="zh-CN" b="1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endParaRPr>
            </a:p>
          </p:txBody>
        </p:sp>
      </p:grpSp>
      <p:grpSp>
        <p:nvGrpSpPr>
          <p:cNvPr id="143" name="组合 116"/>
          <p:cNvGrpSpPr/>
          <p:nvPr/>
        </p:nvGrpSpPr>
        <p:grpSpPr>
          <a:xfrm>
            <a:off x="4568825" y="5895223"/>
            <a:ext cx="3756060" cy="509896"/>
            <a:chOff x="888096" y="1000203"/>
            <a:chExt cx="6954302" cy="944066"/>
          </a:xfrm>
        </p:grpSpPr>
        <p:sp>
          <p:nvSpPr>
            <p:cNvPr id="145" name="矩形 144"/>
            <p:cNvSpPr/>
            <p:nvPr/>
          </p:nvSpPr>
          <p:spPr>
            <a:xfrm>
              <a:off x="911225" y="1045635"/>
              <a:ext cx="6931173" cy="872065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 smtClean="0">
                <a:solidFill>
                  <a:prstClr val="white"/>
                </a:solidFill>
                <a:latin typeface="Segoe UI"/>
                <a:ea typeface="微软雅黑"/>
              </a:endParaRPr>
            </a:p>
          </p:txBody>
        </p:sp>
      </p:grpSp>
      <p:sp>
        <p:nvSpPr>
          <p:cNvPr id="150" name="文本框 149"/>
          <p:cNvSpPr txBox="1"/>
          <p:nvPr/>
        </p:nvSpPr>
        <p:spPr>
          <a:xfrm>
            <a:off x="4007126" y="434252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Segoe UI"/>
                <a:ea typeface="微软雅黑"/>
              </a:rPr>
              <a:t>1</a:t>
            </a:r>
            <a:endParaRPr lang="zh-CN" altLang="en-US" sz="2800" dirty="0">
              <a:solidFill>
                <a:srgbClr val="000000"/>
              </a:solidFill>
              <a:latin typeface="Segoe UI"/>
              <a:ea typeface="微软雅黑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4013200" y="15240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/>
                <a:ea typeface="微软雅黑"/>
              </a:rPr>
              <a:t>2</a:t>
            </a:r>
            <a:endParaRPr lang="zh-CN" altLang="en-US" sz="2800" dirty="0">
              <a:solidFill>
                <a:srgbClr val="000000"/>
              </a:solidFill>
              <a:latin typeface="Segoe UI"/>
              <a:ea typeface="微软雅黑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4013200" y="26162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/>
                <a:ea typeface="微软雅黑"/>
              </a:rPr>
              <a:t>3</a:t>
            </a:r>
            <a:endParaRPr lang="zh-CN" altLang="en-US" sz="2800" dirty="0">
              <a:solidFill>
                <a:srgbClr val="000000"/>
              </a:solidFill>
              <a:latin typeface="Segoe UI"/>
              <a:ea typeface="微软雅黑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4013200" y="37084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/>
                <a:ea typeface="微软雅黑"/>
              </a:rPr>
              <a:t>4</a:t>
            </a:r>
            <a:endParaRPr lang="zh-CN" altLang="en-US" sz="2800" dirty="0">
              <a:solidFill>
                <a:srgbClr val="000000"/>
              </a:solidFill>
              <a:latin typeface="Segoe UI"/>
              <a:ea typeface="微软雅黑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4013200" y="48006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/>
                <a:ea typeface="微软雅黑"/>
              </a:rPr>
              <a:t>5</a:t>
            </a:r>
            <a:endParaRPr lang="zh-CN" altLang="en-US" sz="2800" dirty="0">
              <a:solidFill>
                <a:srgbClr val="000000"/>
              </a:solidFill>
              <a:latin typeface="Segoe UI"/>
              <a:ea typeface="微软雅黑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4013200" y="58928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/>
                <a:ea typeface="微软雅黑"/>
              </a:rPr>
              <a:t>6</a:t>
            </a:r>
            <a:endParaRPr lang="zh-CN" altLang="en-US" sz="2800" dirty="0">
              <a:solidFill>
                <a:srgbClr val="000000"/>
              </a:solidFill>
              <a:latin typeface="Segoe UI"/>
              <a:ea typeface="微软雅黑"/>
            </a:endParaRPr>
          </a:p>
        </p:txBody>
      </p:sp>
      <p:pic>
        <p:nvPicPr>
          <p:cNvPr id="156" name="图片 155"/>
          <p:cNvPicPr>
            <a:picLocks noChangeAspect="1"/>
          </p:cNvPicPr>
          <p:nvPr/>
        </p:nvPicPr>
        <p:blipFill rotWithShape="1">
          <a:blip r:embed="rId3"/>
          <a:srcRect l="49574"/>
          <a:stretch>
            <a:fillRect/>
          </a:stretch>
        </p:blipFill>
        <p:spPr>
          <a:xfrm>
            <a:off x="-8468" y="2435266"/>
            <a:ext cx="1002201" cy="1987468"/>
          </a:xfrm>
          <a:prstGeom prst="rect">
            <a:avLst/>
          </a:prstGeom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200" y="183600"/>
            <a:ext cx="3067200" cy="64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677733" y="38294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影响放大率的影响？</a:t>
            </a:r>
            <a:endParaRPr lang="en-US" altLang="zh-CN" b="1" dirty="0">
              <a:solidFill>
                <a:srgbClr val="000000">
                  <a:lumMod val="85000"/>
                  <a:lumOff val="15000"/>
                </a:srgbClr>
              </a:solidFill>
              <a:latin typeface="Segoe UI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677733" y="597059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为什么远处的像会模糊？</a:t>
            </a:r>
            <a:endParaRPr lang="zh-CN" altLang="en-US" kern="0" dirty="0" smtClean="0">
              <a:solidFill>
                <a:srgbClr val="000000"/>
              </a:solidFill>
              <a:latin typeface="Segoe U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37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0768" y="1131125"/>
            <a:ext cx="1020488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利用控制变量法，研究小孔与透镜对清晰度、亮度、放大率的关系</a:t>
            </a:r>
            <a:endParaRPr lang="en-US" altLang="zh-CN" sz="3600" b="1" dirty="0">
              <a:solidFill>
                <a:srgbClr val="000000">
                  <a:lumMod val="85000"/>
                  <a:lumOff val="15000"/>
                </a:srgbClr>
              </a:solidFill>
              <a:latin typeface="Segoe UI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3200" b="1" dirty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透镜：</a:t>
            </a:r>
            <a:endParaRPr lang="en-US" altLang="zh-CN" sz="3200" b="1" dirty="0">
              <a:solidFill>
                <a:srgbClr val="E39A1D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透镜焦距越大，在同样观测位置</a:t>
            </a:r>
            <a:r>
              <a:rPr lang="zh-CN" altLang="en-US" sz="2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，像越</a:t>
            </a:r>
            <a:r>
              <a:rPr lang="zh-CN" alt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清晰</a:t>
            </a:r>
            <a:r>
              <a:rPr lang="zh-CN" altLang="en-US" sz="2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，越</a:t>
            </a:r>
            <a:r>
              <a:rPr lang="zh-CN" alt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小，亮度越低</a:t>
            </a:r>
            <a:endParaRPr lang="en-US" altLang="zh-CN" sz="2800" dirty="0">
              <a:solidFill>
                <a:srgbClr val="000000">
                  <a:lumMod val="85000"/>
                  <a:lumOff val="15000"/>
                </a:srgbClr>
              </a:solidFill>
              <a:latin typeface="Segoe UI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透镜直径越大，在同样观测位置，亮度越</a:t>
            </a:r>
            <a:r>
              <a:rPr lang="zh-CN" altLang="en-US" sz="2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大</a:t>
            </a:r>
            <a:endParaRPr lang="en-US" altLang="zh-CN" sz="2800" dirty="0" smtClean="0">
              <a:solidFill>
                <a:srgbClr val="000000">
                  <a:lumMod val="85000"/>
                  <a:lumOff val="15000"/>
                </a:srgbClr>
              </a:solidFill>
              <a:latin typeface="Segoe UI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透镜本身透光量对亮度清晰度也有影响</a:t>
            </a:r>
            <a:endParaRPr lang="en-US" altLang="zh-CN" sz="2800" dirty="0">
              <a:solidFill>
                <a:srgbClr val="000000">
                  <a:lumMod val="85000"/>
                  <a:lumOff val="15000"/>
                </a:srgbClr>
              </a:solidFill>
              <a:latin typeface="Segoe UI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6190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9772048"/>
              </p:ext>
            </p:extLst>
          </p:nvPr>
        </p:nvGraphicFramePr>
        <p:xfrm>
          <a:off x="1470352" y="996287"/>
          <a:ext cx="7810125" cy="4346886"/>
        </p:xfrm>
        <a:graphic>
          <a:graphicData uri="http://schemas.openxmlformats.org/drawingml/2006/table">
            <a:tbl>
              <a:tblPr firstRow="1" bandRow="1"/>
              <a:tblGrid>
                <a:gridCol w="1562025"/>
                <a:gridCol w="1562025"/>
                <a:gridCol w="1562025"/>
                <a:gridCol w="1562025"/>
                <a:gridCol w="1562025"/>
              </a:tblGrid>
              <a:tr h="1554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孔径大小</a:t>
                      </a:r>
                      <a:endParaRPr lang="en-US" altLang="zh-CN" sz="1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成像清晰度</a:t>
                      </a:r>
                      <a:endParaRPr lang="en-US" altLang="zh-CN" sz="1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亮度</a:t>
                      </a:r>
                      <a:endParaRPr lang="en-US" altLang="zh-CN" sz="1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像的大小</a:t>
                      </a:r>
                      <a:endParaRPr lang="en-US" altLang="zh-CN" sz="1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en-US" altLang="zh-CN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号</a:t>
                      </a:r>
                      <a:endParaRPr lang="en-US" altLang="zh-CN" sz="1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en-US" altLang="zh-CN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1mm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很清晰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很暗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小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marL="0" marR="0" indent="0" algn="l" defTabSz="1161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2</a:t>
                      </a:r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号</a:t>
                      </a:r>
                      <a:endParaRPr lang="en-US" altLang="zh-CN" sz="1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Segoe UI Light" pitchFamily="34" charset="0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en-US" altLang="zh-CN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2mm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清晰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比较暗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比较小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marL="0" marR="0" indent="0" algn="l" defTabSz="1161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3</a:t>
                      </a:r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号</a:t>
                      </a:r>
                      <a:endParaRPr lang="en-US" altLang="zh-CN" sz="1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Segoe UI Light" pitchFamily="34" charset="0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en-US" altLang="zh-CN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3mm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比较清晰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比较亮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正常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marL="0" marR="0" indent="0" algn="l" defTabSz="1161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4</a:t>
                      </a:r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号</a:t>
                      </a:r>
                      <a:endParaRPr lang="en-US" altLang="zh-CN" sz="1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Segoe UI Light" pitchFamily="34" charset="0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en-US" altLang="zh-CN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4mm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模糊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亮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  <a:ea typeface="微软雅黑"/>
                        </a:defRPr>
                      </a:lvl9pPr>
                    </a:lstStyle>
                    <a:p>
                      <a:pPr algn="r"/>
                      <a:r>
                        <a:rPr lang="zh-CN" alt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大</a:t>
                      </a:r>
                      <a:endParaRPr lang="zh-CN" alt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组 2"/>
          <p:cNvGrpSpPr/>
          <p:nvPr/>
        </p:nvGrpSpPr>
        <p:grpSpPr>
          <a:xfrm>
            <a:off x="910794" y="5507738"/>
            <a:ext cx="7812697" cy="584067"/>
            <a:chOff x="910794" y="4967546"/>
            <a:chExt cx="6926955" cy="509896"/>
          </a:xfrm>
        </p:grpSpPr>
        <p:grpSp>
          <p:nvGrpSpPr>
            <p:cNvPr id="6" name="组合 10"/>
            <p:cNvGrpSpPr/>
            <p:nvPr/>
          </p:nvGrpSpPr>
          <p:grpSpPr>
            <a:xfrm>
              <a:off x="910794" y="4967546"/>
              <a:ext cx="2300757" cy="509896"/>
              <a:chOff x="888096" y="1000203"/>
              <a:chExt cx="4259825" cy="94406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 smtClean="0">
                  <a:solidFill>
                    <a:prstClr val="white"/>
                  </a:solidFill>
                  <a:latin typeface="Segoe UI"/>
                  <a:ea typeface="微软雅黑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498099" y="5108110"/>
              <a:ext cx="4339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000000"/>
                  </a:solidFill>
                  <a:latin typeface="Segoe UI"/>
                  <a:ea typeface="微软雅黑"/>
                </a:rPr>
                <a:t>清晰度、亮度、放大率与孔径大小的关系</a:t>
              </a:r>
              <a:endParaRPr lang="zh-CN" altLang="en-US" dirty="0">
                <a:solidFill>
                  <a:srgbClr val="000000"/>
                </a:solidFill>
                <a:latin typeface="Segoe UI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1290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992" y="1337243"/>
            <a:ext cx="84479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小孔：</a:t>
            </a:r>
            <a:endParaRPr lang="en-US" altLang="zh-CN" sz="3200" b="1" dirty="0">
              <a:solidFill>
                <a:srgbClr val="E39A1D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/>
              <a:t>清晰度：孔径不变，离成像点</a:t>
            </a:r>
            <a:r>
              <a:rPr lang="zh-CN" altLang="en-US" sz="2800" dirty="0" smtClean="0"/>
              <a:t>越近越模糊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      </a:t>
            </a:r>
            <a:r>
              <a:rPr lang="zh-CN" altLang="en-US" sz="2800" dirty="0"/>
              <a:t>位置不变，孔径</a:t>
            </a:r>
            <a:r>
              <a:rPr lang="zh-CN" altLang="en-US" sz="2800" dirty="0" smtClean="0"/>
              <a:t>越大越模糊</a:t>
            </a:r>
            <a:endParaRPr lang="en-US" altLang="zh-CN" sz="28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dirty="0"/>
              <a:t>亮   度：孔径不变，离成像点越近越亮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      </a:t>
            </a:r>
            <a:r>
              <a:rPr lang="zh-CN" altLang="en-US" sz="2800" dirty="0"/>
              <a:t>位置不变，孔径越大越亮</a:t>
            </a:r>
            <a:endParaRPr lang="en-US" altLang="zh-CN" sz="28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dirty="0"/>
              <a:t>放大率：孔径不变，离成像点越近越大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            </a:t>
            </a:r>
            <a:r>
              <a:rPr lang="zh-CN" altLang="en-US" sz="2800" dirty="0"/>
              <a:t>位置不变，孔径越</a:t>
            </a:r>
            <a:r>
              <a:rPr lang="zh-CN" altLang="en-US" sz="2800" dirty="0" smtClean="0"/>
              <a:t>大像越</a:t>
            </a:r>
            <a:r>
              <a:rPr lang="zh-CN" altLang="en-US" sz="2800" dirty="0"/>
              <a:t>大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xmlns="" val="183428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7225" y="1337005"/>
            <a:ext cx="10501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孔径大小不变：小孔离成像点越近像越模糊，越亮，越大</a:t>
            </a:r>
            <a:endParaRPr lang="en-US" altLang="zh-CN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207" y="2241654"/>
            <a:ext cx="4411557" cy="44115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6595" y="2287131"/>
            <a:ext cx="4366080" cy="43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82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3987" y="1109498"/>
            <a:ext cx="10854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孔径</a:t>
            </a:r>
            <a:r>
              <a:rPr lang="zh-CN" altLang="en-US" sz="3200" b="1" dirty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位置</a:t>
            </a:r>
            <a:r>
              <a:rPr lang="zh-CN" altLang="en-US" sz="32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不变</a:t>
            </a:r>
            <a:r>
              <a:rPr lang="zh-CN" altLang="en-US" sz="3200" b="1" dirty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32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小孔孔径越大像越大，越模糊，亮度越大，</a:t>
            </a:r>
            <a:endParaRPr lang="en-US" altLang="zh-CN" sz="3200" b="1" dirty="0">
              <a:solidFill>
                <a:srgbClr val="E39A1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7" y="2174511"/>
            <a:ext cx="2911426" cy="2917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662" y="2144412"/>
            <a:ext cx="2948010" cy="29480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420" y="2144412"/>
            <a:ext cx="3032076" cy="30320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245" y="2144412"/>
            <a:ext cx="3060755" cy="30607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4149" y="5500048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1mm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550692" y="5502323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mm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715120" y="5504598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en-US" altLang="zh-CN" dirty="0" smtClean="0"/>
              <a:t>mm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919565" y="5500048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8152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优缺点分析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SIX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0835" y="1173413"/>
            <a:ext cx="103677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优点：</a:t>
            </a:r>
            <a:endParaRPr lang="en-US" altLang="zh-CN" sz="4000" b="1" dirty="0">
              <a:solidFill>
                <a:srgbClr val="E39A1D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1.</a:t>
            </a:r>
            <a:r>
              <a:rPr lang="zh-CN" altLang="en-US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制作简单，便于操作</a:t>
            </a:r>
            <a:endParaRPr lang="en-US" altLang="zh-CN" sz="3600" dirty="0">
              <a:solidFill>
                <a:srgbClr val="000000">
                  <a:lumMod val="85000"/>
                  <a:lumOff val="15000"/>
                </a:srgbClr>
              </a:solidFill>
              <a:latin typeface="Segoe UI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2.</a:t>
            </a:r>
            <a:r>
              <a:rPr lang="zh-CN" altLang="en-US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成本低廉</a:t>
            </a:r>
            <a:endParaRPr lang="en-US" altLang="zh-CN" sz="3600" dirty="0">
              <a:solidFill>
                <a:srgbClr val="000000">
                  <a:lumMod val="85000"/>
                  <a:lumOff val="15000"/>
                </a:srgbClr>
              </a:solidFill>
              <a:latin typeface="Segoe UI"/>
            </a:endParaRPr>
          </a:p>
          <a:p>
            <a:endParaRPr lang="en-US" altLang="zh-CN" sz="4000" b="1" dirty="0" smtClean="0">
              <a:solidFill>
                <a:srgbClr val="E39A1D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0" b="1" dirty="0" smtClean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缺点</a:t>
            </a:r>
            <a:r>
              <a:rPr lang="zh-CN" altLang="en-US" sz="4000" b="1" dirty="0">
                <a:solidFill>
                  <a:srgbClr val="E39A1D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4000" b="1" dirty="0">
              <a:solidFill>
                <a:srgbClr val="E39A1D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1.</a:t>
            </a:r>
            <a:r>
              <a:rPr lang="zh-CN" altLang="en-US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实用性不强，与传统望远镜相比，观测效果不佳</a:t>
            </a:r>
            <a:endParaRPr lang="en-US" altLang="zh-CN" sz="3600" dirty="0">
              <a:solidFill>
                <a:srgbClr val="000000">
                  <a:lumMod val="85000"/>
                  <a:lumOff val="15000"/>
                </a:srgbClr>
              </a:solidFill>
              <a:latin typeface="Segoe UI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2.</a:t>
            </a:r>
            <a:r>
              <a:rPr lang="zh-CN" altLang="en-US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/>
              </a:rPr>
              <a:t>受外界因素影响较大</a:t>
            </a:r>
            <a:endParaRPr lang="en-US" altLang="zh-CN" sz="3600" dirty="0">
              <a:solidFill>
                <a:srgbClr val="000000">
                  <a:lumMod val="85000"/>
                  <a:lumOff val="15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02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80" y="1164139"/>
            <a:ext cx="7657240" cy="4529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5" y="978985"/>
            <a:ext cx="3577707" cy="532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10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2010" y="1420210"/>
            <a:ext cx="3125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0000"/>
                </a:solidFill>
                <a:latin typeface="Segoe UI"/>
                <a:ea typeface="微软雅黑"/>
              </a:rPr>
              <a:t>望远镜作用</a:t>
            </a:r>
            <a:endParaRPr lang="zh-CN" altLang="en-US" sz="4000" b="1" dirty="0">
              <a:solidFill>
                <a:srgbClr val="000000"/>
              </a:solidFill>
              <a:latin typeface="Segoe UI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2009" y="2706232"/>
            <a:ext cx="1074575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（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1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）放大远处物体的张角，使人眼能看清角距更小的细节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endParaRPr lang="en-US" altLang="zh-CN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（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2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）把物镜收集到的比瞳孔直径（最大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8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毫米）粗得多的光束，送入人眼，使观测者能看到原来看不到的暗弱物体。</a:t>
            </a:r>
          </a:p>
        </p:txBody>
      </p:sp>
    </p:spTree>
    <p:extLst>
      <p:ext uri="{BB962C8B-B14F-4D97-AF65-F5344CB8AC3E}">
        <p14:creationId xmlns:p14="http://schemas.microsoft.com/office/powerpoint/2010/main" xmlns="" val="58064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4844102" y="3282949"/>
            <a:ext cx="2438400" cy="2438400"/>
          </a:xfrm>
          <a:prstGeom prst="ellipse">
            <a:avLst/>
          </a:prstGeom>
          <a:solidFill>
            <a:srgbClr val="FEC6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125091" y="3563938"/>
            <a:ext cx="1874837" cy="1874837"/>
          </a:xfrm>
          <a:prstGeom prst="ellipse">
            <a:avLst/>
          </a:prstGeom>
          <a:solidFill>
            <a:srgbClr val="FD6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406078" y="3844925"/>
            <a:ext cx="1312863" cy="1312863"/>
          </a:xfrm>
          <a:prstGeom prst="ellipse">
            <a:avLst/>
          </a:prstGeom>
          <a:solidFill>
            <a:srgbClr val="DF27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flipV="1">
            <a:off x="5528316" y="2532062"/>
            <a:ext cx="1068387" cy="1312862"/>
            <a:chOff x="5541964" y="1941513"/>
            <a:chExt cx="1068387" cy="1312862"/>
          </a:xfrm>
          <a:solidFill>
            <a:srgbClr val="1B2D3A"/>
          </a:solidFill>
        </p:grpSpPr>
        <p:sp>
          <p:nvSpPr>
            <p:cNvPr id="21" name="下箭头 20"/>
            <p:cNvSpPr/>
            <p:nvPr/>
          </p:nvSpPr>
          <p:spPr>
            <a:xfrm>
              <a:off x="5541964" y="1941513"/>
              <a:ext cx="1068387" cy="1312862"/>
            </a:xfrm>
            <a:prstGeom prst="downArrow">
              <a:avLst>
                <a:gd name="adj1" fmla="val 53134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795963" y="1943101"/>
              <a:ext cx="563562" cy="111125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56" name="TextBox 6"/>
            <p:cNvSpPr txBox="1">
              <a:spLocks noChangeArrowheads="1"/>
            </p:cNvSpPr>
            <p:nvPr/>
          </p:nvSpPr>
          <p:spPr bwMode="auto">
            <a:xfrm rot="10800000">
              <a:off x="5857917" y="2076829"/>
              <a:ext cx="418705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480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1</a:t>
              </a:r>
              <a:endParaRPr lang="zh-CN" altLang="en-US" sz="4800" dirty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11193725">
            <a:off x="6597319" y="4445070"/>
            <a:ext cx="1312863" cy="1117599"/>
            <a:chOff x="6556376" y="4059239"/>
            <a:chExt cx="1312863" cy="1117599"/>
          </a:xfrm>
          <a:solidFill>
            <a:srgbClr val="1B2D3A"/>
          </a:solidFill>
        </p:grpSpPr>
        <p:sp>
          <p:nvSpPr>
            <p:cNvPr id="18" name="下箭头 17"/>
            <p:cNvSpPr/>
            <p:nvPr/>
          </p:nvSpPr>
          <p:spPr>
            <a:xfrm rot="7200000">
              <a:off x="6677820" y="3937795"/>
              <a:ext cx="1069975" cy="1312863"/>
            </a:xfrm>
            <a:prstGeom prst="downArrow">
              <a:avLst>
                <a:gd name="adj1" fmla="val 53134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7200000">
              <a:off x="7450138" y="4838701"/>
              <a:ext cx="563563" cy="112712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59" name="TextBox 41"/>
            <p:cNvSpPr txBox="1">
              <a:spLocks noChangeArrowheads="1"/>
            </p:cNvSpPr>
            <p:nvPr/>
          </p:nvSpPr>
          <p:spPr bwMode="auto">
            <a:xfrm rot="-3600000">
              <a:off x="6991184" y="4172377"/>
              <a:ext cx="494045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2</a:t>
              </a:r>
              <a:endParaRPr lang="zh-CN" altLang="en-US" sz="4800" dirty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10206685">
            <a:off x="4155484" y="4472366"/>
            <a:ext cx="1312862" cy="1117601"/>
            <a:chOff x="4278314" y="4059238"/>
            <a:chExt cx="1312862" cy="1117601"/>
          </a:xfrm>
          <a:solidFill>
            <a:srgbClr val="1B2D3A"/>
          </a:solidFill>
        </p:grpSpPr>
        <p:sp>
          <p:nvSpPr>
            <p:cNvPr id="15" name="下箭头 14"/>
            <p:cNvSpPr/>
            <p:nvPr/>
          </p:nvSpPr>
          <p:spPr>
            <a:xfrm rot="14400000" flipH="1">
              <a:off x="4399757" y="3937795"/>
              <a:ext cx="1069975" cy="1312862"/>
            </a:xfrm>
            <a:prstGeom prst="downArrow">
              <a:avLst>
                <a:gd name="adj1" fmla="val 53134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4400000" flipH="1">
              <a:off x="4133851" y="4838701"/>
              <a:ext cx="563563" cy="112713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62" name="TextBox 45"/>
            <p:cNvSpPr txBox="1">
              <a:spLocks noChangeArrowheads="1"/>
            </p:cNvSpPr>
            <p:nvPr/>
          </p:nvSpPr>
          <p:spPr bwMode="auto">
            <a:xfrm rot="3599874" flipH="1">
              <a:off x="4626517" y="4195396"/>
              <a:ext cx="511679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3</a:t>
              </a:r>
              <a:endParaRPr lang="zh-CN" altLang="en-US" sz="4800" dirty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4816004" y="958823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1608</a:t>
            </a:r>
            <a:r>
              <a:rPr lang="zh-CN" altLang="zh-CN" sz="24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年李波尔赛</a:t>
            </a:r>
            <a:endParaRPr lang="zh-CN" altLang="en-US" sz="24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44102" y="1468354"/>
            <a:ext cx="26139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发现</a:t>
            </a:r>
            <a:r>
              <a:rPr lang="zh-CN" altLang="zh-CN" dirty="0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用两块镜片可以看清远处的景物</a:t>
            </a:r>
            <a:r>
              <a:rPr lang="en-US" altLang="zh-CN" dirty="0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,</a:t>
            </a:r>
            <a:r>
              <a:rPr lang="zh-CN" altLang="zh-CN" dirty="0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受此启发</a:t>
            </a:r>
            <a:r>
              <a:rPr lang="en-US" altLang="zh-CN" dirty="0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,</a:t>
            </a:r>
            <a:r>
              <a:rPr lang="zh-CN" altLang="zh-CN" dirty="0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他制造了人类历史第一架望远镜</a:t>
            </a:r>
            <a:r>
              <a:rPr lang="en-US" altLang="zh-CN" dirty="0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.</a:t>
            </a:r>
          </a:p>
          <a:p>
            <a:endParaRPr lang="zh-CN" altLang="en-US" dirty="0">
              <a:solidFill>
                <a:srgbClr val="DF2708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endParaRPr lang="zh-CN" altLang="en-US" dirty="0">
              <a:solidFill>
                <a:srgbClr val="DF2708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031453" y="4361185"/>
            <a:ext cx="3398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1609年</a:t>
            </a:r>
            <a:r>
              <a:rPr lang="zh-CN" altLang="en-US" sz="24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伽利略式望远镜</a:t>
            </a:r>
            <a:r>
              <a:rPr lang="en-US" altLang="zh-CN" sz="24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 </a:t>
            </a:r>
            <a:endParaRPr lang="zh-CN" altLang="en-US" sz="24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057533" y="4770618"/>
            <a:ext cx="2491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口径4.2厘米,长约1.2米的望远镜</a:t>
            </a:r>
            <a:r>
              <a:rPr lang="zh-CN" altLang="en-US" dirty="0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，</a:t>
            </a:r>
            <a:r>
              <a:rPr lang="en-US" altLang="zh-CN" dirty="0" err="1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用平凸透镜作为物镜,凹透镜作为目镜</a:t>
            </a:r>
            <a:endParaRPr lang="zh-CN" altLang="en-US" dirty="0">
              <a:solidFill>
                <a:srgbClr val="DF2708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21469" y="4361185"/>
            <a:ext cx="3371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1611年开普勒式望远镜</a:t>
            </a:r>
            <a:endParaRPr lang="zh-CN" altLang="en-US" sz="24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47931" y="4770618"/>
            <a:ext cx="2491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两片双凸透镜分别作为物镜和目镜,使放大倍数有了明显的提高</a:t>
            </a:r>
            <a:r>
              <a:rPr lang="zh-CN" altLang="en-US" dirty="0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，</a:t>
            </a:r>
            <a:r>
              <a:rPr lang="en-US" altLang="zh-CN" dirty="0" err="1">
                <a:solidFill>
                  <a:srgbClr val="DF27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天文望远镜是采用开普勒式</a:t>
            </a:r>
            <a:endParaRPr lang="zh-CN" altLang="en-US" dirty="0">
              <a:solidFill>
                <a:srgbClr val="DF2708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58652" y="4193795"/>
            <a:ext cx="157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折射式</a:t>
            </a:r>
            <a:endParaRPr lang="zh-CN" alt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50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840" y="966787"/>
            <a:ext cx="9339842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76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实验设计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TWO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513" y="1129023"/>
            <a:ext cx="4365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0000"/>
                </a:solidFill>
                <a:latin typeface="Segoe UI"/>
                <a:ea typeface="微软雅黑"/>
              </a:rPr>
              <a:t>单透镜</a:t>
            </a:r>
            <a:r>
              <a:rPr lang="zh-CN" altLang="en-US" sz="4000" b="1" dirty="0" smtClean="0">
                <a:solidFill>
                  <a:srgbClr val="000000"/>
                </a:solidFill>
                <a:latin typeface="Segoe UI"/>
                <a:ea typeface="微软雅黑"/>
              </a:rPr>
              <a:t>望远镜</a:t>
            </a:r>
            <a:endParaRPr lang="zh-CN" altLang="en-US" sz="4000" b="1" dirty="0">
              <a:solidFill>
                <a:srgbClr val="000000"/>
              </a:solidFill>
              <a:latin typeface="Segoe UI"/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3161" y="1816629"/>
            <a:ext cx="9073771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利用一个凸透镜和一个小孔达到望远镜的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效果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452" y="3310153"/>
            <a:ext cx="5902660" cy="31452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63161" y="2576218"/>
            <a:ext cx="1043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实验模型选取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焦距为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25cm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的凸透镜和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直径为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1mm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的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小孔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7085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8945" y="1928410"/>
            <a:ext cx="1155510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（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1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）镜筒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选用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PVC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管，材质硬度较好，且有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延展性，方便携带使用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（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）小孔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 将铝片裁成筒径大小的圆，在圆心用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电钻打孔，保证孔的精确度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（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3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）组装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镜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筒分为两部分，一部分连接透镜，一部分连接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小孔，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保证筒长可进行调节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6244" y="995278"/>
            <a:ext cx="2236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0000"/>
                </a:solidFill>
                <a:latin typeface="Segoe UI"/>
                <a:ea typeface="微软雅黑"/>
              </a:rPr>
              <a:t>设计亮点</a:t>
            </a:r>
          </a:p>
        </p:txBody>
      </p:sp>
    </p:spTree>
    <p:extLst>
      <p:ext uri="{BB962C8B-B14F-4D97-AF65-F5344CB8AC3E}">
        <p14:creationId xmlns:p14="http://schemas.microsoft.com/office/powerpoint/2010/main" xmlns="" val="248299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1810</TotalTime>
  <Words>829</Words>
  <Application>Microsoft Office PowerPoint</Application>
  <PresentationFormat>自定义</PresentationFormat>
  <Paragraphs>137</Paragraphs>
  <Slides>28</Slides>
  <Notes>1</Notes>
  <HiddenSlides>1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模板页面</vt:lpstr>
      <vt:lpstr>OfficePLUS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Administrator</cp:lastModifiedBy>
  <cp:revision>128</cp:revision>
  <dcterms:created xsi:type="dcterms:W3CDTF">2015-08-18T02:51:00Z</dcterms:created>
  <dcterms:modified xsi:type="dcterms:W3CDTF">2017-09-03T13:28:02Z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